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3" r:id="rId17"/>
    <p:sldId id="272" r:id="rId18"/>
    <p:sldId id="271" r:id="rId19"/>
    <p:sldId id="27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4FCED-ABC4-41D7-8F43-EDEF9A0C4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B0223D-EB1A-443F-AF2D-CB7430D44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D0409-C607-4655-ACF4-ED37D982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F0A3B-DCDC-47DB-AC59-1E48A66E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3B200E-8A0F-468F-9CC4-C1653CC5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2029C-B905-4A66-9D62-7A470698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338156-D004-4EC5-8EAA-57607EBFF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505699-3928-41E6-909F-79D88F33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A1EDA6-D02A-4729-AC60-908E3CD1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3EE01-6644-4654-B9BD-A41FFBAB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81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03711F-157E-4C63-883E-D15A236FF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94BD62-A045-473C-994A-6658B767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909B4-33E9-495E-8235-3A14E7C4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C771C1-4027-4589-B436-8C0A41DC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F2994C-8C49-43BD-9E4E-C6F9AE30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68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1ED23-8541-4165-8763-9E93F160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9CA52-3BC3-4D5D-A7DA-D48C33344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AAED3-4560-41F7-9A04-385C64A7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3DCBE8-0CED-4BC8-95AA-14EFB870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E1191-7A49-432F-8B89-5B800013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39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47461-5A27-425D-93F8-0A7229B0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70A7F2-51EB-46B4-85B3-1B5E14204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9ABA95-3416-4F84-BB7C-19DA1734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2CEF83-665A-4D2E-9E62-D1F4523F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FC99F-B29F-4AE8-8FD0-2688AE75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3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05003-13B7-4D0A-9388-8329C4FA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EDCF08-B4F1-4786-ACFA-8095A2BAA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EAFEC3-B26E-4E14-B07F-781A77DA9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385D46-4450-45E8-B2B1-AB2A8041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73650D-F8A3-470C-BBFB-276DEEF5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207D38-FAAF-40A6-A904-B206AF97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55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7CB22-B1E4-4220-A768-1BAF519E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55C903-4870-4578-BF61-F4556849C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EDDB0B-FE33-48A6-BAA9-C0C350EAA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6F52BB-5361-420C-B954-51AF12EF5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BB196D-75DD-4283-BB93-90DDDB4C3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6124F1-3D25-4845-8ED4-1B82D2D7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8DCB12-02ED-43AB-AF56-C6268FB1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DA57DF-4676-4D97-9FAD-FC3A0E3D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07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828E4-647F-4800-8E81-5C716AF3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547409-CECD-401A-9B30-508245D4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6C4E58-48BA-4A66-81EF-28FDA8AC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71392B-EA22-489B-A145-9BDAA0DE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75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5C929-0363-4805-9218-1344D716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D2FC23-003D-460E-8538-62E699E0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DC454B-67F6-4BDE-BF53-97A9BE18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4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7121D-4FB1-40F3-BA36-5BF74D90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E004D1-F2E1-4298-80E8-9CF5707EA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0C28B1-BCB7-4941-802F-DA3BF3A47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E52DCF-AA15-4323-B276-1302E7C9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67D3EA-9BFD-47C2-820D-5361C7AF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72F24D-BFF9-41B4-A167-50452D78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93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7DA28-889A-49BD-91D0-2E39B971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1711A2-9C98-48D4-8A37-8DDB6DB47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B744FF-8CA2-4784-8AF7-2355DD098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49BFA0-7A75-49CE-89D4-CD31128B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512434-3B1D-44E6-93FC-DD10229B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F6853-BFE0-465C-B944-5A75512F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32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35DE7B-B5A1-459F-BC47-0774E8F1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CF2FE2-0A0E-406F-99AB-4865BF728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D3062C-8AA3-4715-91AC-C85D30778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0D9FF-3CBB-43E2-A833-51F66032C02F}" type="datetimeFigureOut">
              <a:rPr lang="es-ES" smtClean="0"/>
              <a:t>21/07/2025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5D18D-2022-4A39-9836-38900AC38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451AAF-4C19-4D01-8A51-476E89C3E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EFCDC-67D6-437C-B019-B6386A7AE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5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pe/institucion/servir/campa%C3%B1as/23775-cursos-mooc-2025-de-la-enap-servir-libres-gratuitos-y-certificado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ulavirtual.enap.edu.pe/login/index.ph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pacitateparaelempleo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apacitacionlaboral.trabajo.gob.p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nacyt.concytec.gob.pe/" TargetMode="External"/><Relationship Id="rId2" Type="http://schemas.openxmlformats.org/officeDocument/2006/relationships/hyperlink" Target="https://ctivitae.concytec.gob.p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nculate.concytec.gob.p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F2C938C-1C74-460E-8AB0-2CC6792FF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5668" y="663431"/>
            <a:ext cx="8689976" cy="1371599"/>
          </a:xfrm>
        </p:spPr>
        <p:txBody>
          <a:bodyPr>
            <a:normAutofit/>
          </a:bodyPr>
          <a:lstStyle/>
          <a:p>
            <a:r>
              <a:rPr lang="es-ES" sz="2333" b="1" dirty="0">
                <a:solidFill>
                  <a:srgbClr val="0070C0"/>
                </a:solidFill>
                <a:latin typeface="Constantia" panose="02030602050306030303" pitchFamily="18" charset="0"/>
              </a:rPr>
              <a:t>INSITITUTO DE EDUCACIÓN SUPERIOR TECNOLÓGICO PÚBLICO “FEDERICO URANGA”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983222-BE32-4DE1-B1D6-18D22737D9D3}"/>
              </a:ext>
            </a:extLst>
          </p:cNvPr>
          <p:cNvSpPr txBox="1"/>
          <p:nvPr/>
        </p:nvSpPr>
        <p:spPr>
          <a:xfrm>
            <a:off x="1735668" y="2056489"/>
            <a:ext cx="975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  <a:latin typeface="Microsoft PhagsPa" panose="020B0502040204020203" pitchFamily="34" charset="0"/>
              </a:rPr>
              <a:t>JEFATURA DE UNIDAD DE INVESTIGACION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80CED-8645-46A4-A6F2-6C2BCDC7D469}"/>
              </a:ext>
            </a:extLst>
          </p:cNvPr>
          <p:cNvSpPr txBox="1"/>
          <p:nvPr/>
        </p:nvSpPr>
        <p:spPr>
          <a:xfrm>
            <a:off x="667722" y="2701644"/>
            <a:ext cx="10442223" cy="260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333" dirty="0"/>
          </a:p>
          <a:p>
            <a:r>
              <a:rPr lang="es-ES" sz="2333" b="1" dirty="0"/>
              <a:t>TEMAS          </a:t>
            </a:r>
            <a:r>
              <a:rPr lang="es-ES" sz="2333" dirty="0"/>
              <a:t> : </a:t>
            </a:r>
            <a:r>
              <a:rPr lang="es-ES" sz="2333" b="1" dirty="0">
                <a:latin typeface="Microsoft PhagsPa" panose="020B0502040204020203" pitchFamily="34" charset="0"/>
              </a:rPr>
              <a:t>PLATAFORMAS TECNOLOGICAS DE INVESTIGACION</a:t>
            </a:r>
          </a:p>
          <a:p>
            <a:endParaRPr lang="es-ES" sz="2333" b="1" dirty="0">
              <a:solidFill>
                <a:srgbClr val="C00000"/>
              </a:solidFill>
              <a:latin typeface="Microsoft PhagsPa" panose="020B0502040204020203" pitchFamily="34" charset="0"/>
            </a:endParaRPr>
          </a:p>
          <a:p>
            <a:r>
              <a:rPr lang="es-ES" sz="2333" b="1" dirty="0"/>
              <a:t>PONENTE</a:t>
            </a:r>
            <a:r>
              <a:rPr lang="es-ES" sz="2333" dirty="0"/>
              <a:t>      : </a:t>
            </a:r>
            <a:r>
              <a:rPr lang="es-ES" sz="2333" dirty="0">
                <a:solidFill>
                  <a:schemeClr val="accent1">
                    <a:lumMod val="75000"/>
                  </a:schemeClr>
                </a:solidFill>
              </a:rPr>
              <a:t>ING. WALDIR PEREZ QUISPE</a:t>
            </a:r>
          </a:p>
          <a:p>
            <a:endParaRPr lang="es-ES" sz="2333" dirty="0"/>
          </a:p>
          <a:p>
            <a:r>
              <a:rPr lang="es-ES" sz="2333" b="1" dirty="0"/>
              <a:t>DIRIGIDO      </a:t>
            </a:r>
            <a:r>
              <a:rPr lang="es-ES" sz="2333" dirty="0"/>
              <a:t>: </a:t>
            </a:r>
            <a:r>
              <a:rPr lang="es-ES" sz="2333" dirty="0">
                <a:solidFill>
                  <a:srgbClr val="FF6600"/>
                </a:solidFill>
              </a:rPr>
              <a:t>DOCENTES Y ALUMNOS</a:t>
            </a:r>
          </a:p>
          <a:p>
            <a:endParaRPr lang="es-ES" sz="2333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6446C2-B11F-46A6-8D2C-C493A59BF2D5}"/>
              </a:ext>
            </a:extLst>
          </p:cNvPr>
          <p:cNvSpPr txBox="1"/>
          <p:nvPr/>
        </p:nvSpPr>
        <p:spPr>
          <a:xfrm>
            <a:off x="5623894" y="5367417"/>
            <a:ext cx="129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2025-</a:t>
            </a:r>
            <a:r>
              <a:rPr lang="es-ES" sz="2000" dirty="0"/>
              <a:t>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B4B7BC-1B54-4F1E-BEC6-625C9431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50" y="320087"/>
            <a:ext cx="1481495" cy="17149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E92972-8AC6-495C-B6E9-45C5D455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198" y="397654"/>
            <a:ext cx="1481495" cy="17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54BE81-7981-48E8-9DEB-547BB9DE5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5" b="53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60ED98-504E-43D2-B7EE-AA6DE6990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9" b="5784"/>
          <a:stretch/>
        </p:blipFill>
        <p:spPr>
          <a:xfrm>
            <a:off x="0" y="0"/>
            <a:ext cx="12192000" cy="536841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EA31045-C129-4A4E-9CCF-E4BA49A46377}"/>
              </a:ext>
            </a:extLst>
          </p:cNvPr>
          <p:cNvSpPr/>
          <p:nvPr/>
        </p:nvSpPr>
        <p:spPr>
          <a:xfrm>
            <a:off x="385916" y="5368413"/>
            <a:ext cx="11420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https://www.gob.pe/institucion/servir/campa%C3%B1as/23775-cursos-mooc-2025-de-la-enap-servir-libres-gratuitos-y-certificados</a:t>
            </a:r>
            <a:r>
              <a:rPr lang="es-ES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DCB515B-1BE2-47B9-9E6A-B12E654B3BEF}"/>
              </a:ext>
            </a:extLst>
          </p:cNvPr>
          <p:cNvSpPr/>
          <p:nvPr/>
        </p:nvSpPr>
        <p:spPr>
          <a:xfrm>
            <a:off x="385916" y="6208760"/>
            <a:ext cx="475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4"/>
              </a:rPr>
              <a:t>https://aulavirtual.enap.edu.pe/login/index.php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5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BBD4AB-5DC3-4B7E-B55B-AE8B69ED1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0" b="55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0883AA-EBEF-4BED-AE86-4FD1ADC07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0" b="53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112E66-7A9D-4097-851A-228CC9A1B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0" b="66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3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3ACCF1-8CE5-4B73-96B1-25F726A17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0" b="8582"/>
          <a:stretch/>
        </p:blipFill>
        <p:spPr>
          <a:xfrm>
            <a:off x="0" y="973393"/>
            <a:ext cx="12192000" cy="58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57BAB1A-55C0-4E75-A4E2-1A7EB517E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0" b="6431"/>
          <a:stretch/>
        </p:blipFill>
        <p:spPr>
          <a:xfrm>
            <a:off x="0" y="825910"/>
            <a:ext cx="12192000" cy="603209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DF593F5-388C-4F90-98F1-09F0DC308274}"/>
              </a:ext>
            </a:extLst>
          </p:cNvPr>
          <p:cNvSpPr/>
          <p:nvPr/>
        </p:nvSpPr>
        <p:spPr>
          <a:xfrm>
            <a:off x="453109" y="176670"/>
            <a:ext cx="5642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hlinkClick r:id="rId3"/>
              </a:rPr>
              <a:t>https://capacitateparaelempleo.org/</a:t>
            </a:r>
            <a:r>
              <a:rPr lang="es-E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52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444870-13A7-4453-8C40-E2AFAFA11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9" b="57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49308A-C452-4001-A53F-EE8CA18B0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0" b="12240"/>
          <a:stretch/>
        </p:blipFill>
        <p:spPr>
          <a:xfrm>
            <a:off x="71284" y="0"/>
            <a:ext cx="12049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0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511F58D-0ABC-4254-8E43-F6EFFB5037B3}"/>
              </a:ext>
            </a:extLst>
          </p:cNvPr>
          <p:cNvSpPr/>
          <p:nvPr/>
        </p:nvSpPr>
        <p:spPr>
          <a:xfrm>
            <a:off x="363635" y="397895"/>
            <a:ext cx="661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hlinkClick r:id="rId2"/>
              </a:rPr>
              <a:t>https://capacitacionlaboral.trabajo.gob.pe/</a:t>
            </a:r>
            <a:r>
              <a:rPr lang="es-ES" sz="2800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311F36-A005-4BF8-899E-6FD8ABCF0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09" b="8151"/>
          <a:stretch/>
        </p:blipFill>
        <p:spPr>
          <a:xfrm>
            <a:off x="0" y="106957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5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88FC958-9025-46C5-A57E-2620BF18D2FE}"/>
              </a:ext>
            </a:extLst>
          </p:cNvPr>
          <p:cNvSpPr/>
          <p:nvPr/>
        </p:nvSpPr>
        <p:spPr>
          <a:xfrm>
            <a:off x="733528" y="1549624"/>
            <a:ext cx="10770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El </a:t>
            </a:r>
            <a:r>
              <a:rPr lang="es-ES" sz="2400" b="1" dirty="0"/>
              <a:t>CONCYTEC</a:t>
            </a:r>
            <a:r>
              <a:rPr lang="es-ES" sz="2400" dirty="0"/>
              <a:t> es el </a:t>
            </a:r>
            <a:r>
              <a:rPr lang="es-ES" sz="2400" b="1" dirty="0"/>
              <a:t>Consejo Nacional de Ciencia, Tecnología e Innovación Tecnológica</a:t>
            </a:r>
            <a:r>
              <a:rPr lang="es-ES" sz="2400" dirty="0"/>
              <a:t> del Perú. Es un organismo público encargado de </a:t>
            </a:r>
            <a:r>
              <a:rPr lang="es-ES" sz="2400" b="1" dirty="0"/>
              <a:t>formular, coordinar, supervisar y evaluar las políticas nacionales relacionadas con la ciencia, la tecnología y la innovación tecnológica (CTI)</a:t>
            </a:r>
            <a:r>
              <a:rPr lang="es-ES" sz="2400" dirty="0"/>
              <a:t> en el país.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Su función principal es </a:t>
            </a:r>
            <a:r>
              <a:rPr lang="es-ES" sz="2400" b="1" dirty="0"/>
              <a:t>impulsar el desarrollo científico y tecnológico</a:t>
            </a:r>
            <a:r>
              <a:rPr lang="es-ES" sz="2400" dirty="0"/>
              <a:t> para mejorar la competitividad del país y contribuir al desarrollo sostenible.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B3D8FF1-C26F-4023-B2F6-3B7CD2F38434}"/>
              </a:ext>
            </a:extLst>
          </p:cNvPr>
          <p:cNvSpPr/>
          <p:nvPr/>
        </p:nvSpPr>
        <p:spPr>
          <a:xfrm>
            <a:off x="4323948" y="501134"/>
            <a:ext cx="2908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solidFill>
                  <a:srgbClr val="C00000"/>
                </a:solidFill>
              </a:rPr>
              <a:t>CONCYTEC</a:t>
            </a:r>
            <a:endParaRPr lang="es-E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B9D7A9B-F792-46B9-BCFC-5B7B8DECA7B2}"/>
              </a:ext>
            </a:extLst>
          </p:cNvPr>
          <p:cNvSpPr/>
          <p:nvPr/>
        </p:nvSpPr>
        <p:spPr>
          <a:xfrm>
            <a:off x="393290" y="635224"/>
            <a:ext cx="1140541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🛠️ Funciones principales:</a:t>
            </a:r>
          </a:p>
          <a:p>
            <a:endParaRPr lang="es-ES" sz="3200" b="1" dirty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3200" dirty="0"/>
              <a:t>Formular políticas públicas de ciencia, tecnología e innovación.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3200" b="1" i="1" dirty="0">
                <a:solidFill>
                  <a:srgbClr val="0070C0"/>
                </a:solidFill>
              </a:rPr>
              <a:t>Promover la investigación científica y tecnológica en universidades, institutos y empresas.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3200" dirty="0"/>
              <a:t>Financiar proyectos de investigación y becas a través del </a:t>
            </a:r>
            <a:r>
              <a:rPr lang="es-ES" sz="3200" b="1" dirty="0"/>
              <a:t>FONDECYT</a:t>
            </a:r>
            <a:r>
              <a:rPr lang="es-ES" sz="3200" dirty="0"/>
              <a:t> (Fondo Nacional de Desarrollo Científico, Tecnológico y de Innovación Tecnológica).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3200" dirty="0"/>
              <a:t>Coordinar el funcionamiento del SINACYT.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3200" dirty="0"/>
              <a:t>Gestionar el </a:t>
            </a:r>
            <a:r>
              <a:rPr lang="es-ES" sz="3200" b="1" dirty="0"/>
              <a:t>Registro Nacional de Ciencia, Tecnología e Innovación Tecnológica (RENACYT)</a:t>
            </a:r>
            <a:r>
              <a:rPr lang="es-E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2BE6629-3E85-4D6F-B21C-BD9E62C702BC}"/>
              </a:ext>
            </a:extLst>
          </p:cNvPr>
          <p:cNvSpPr/>
          <p:nvPr/>
        </p:nvSpPr>
        <p:spPr>
          <a:xfrm>
            <a:off x="319548" y="320457"/>
            <a:ext cx="11552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0070C0"/>
                </a:solidFill>
              </a:rPr>
              <a:t>🧬 Características del CONCYTEC: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1" dirty="0"/>
              <a:t>Público</a:t>
            </a:r>
            <a:r>
              <a:rPr lang="es-ES" sz="2800" dirty="0"/>
              <a:t>: Es una entidad del Estado peruano.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1" dirty="0"/>
              <a:t>Técnico-normativo</a:t>
            </a:r>
            <a:r>
              <a:rPr lang="es-ES" sz="2800" dirty="0"/>
              <a:t>: Tiene autoridad para emitir normas sobre CTI.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1" dirty="0"/>
              <a:t>Descentralizado</a:t>
            </a:r>
            <a:r>
              <a:rPr lang="es-ES" sz="2800" dirty="0"/>
              <a:t>: Aunque tiene sede en Lima, fomenta proyectos en todas las regiones del país.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b="1" dirty="0"/>
              <a:t>Articulador</a:t>
            </a:r>
            <a:r>
              <a:rPr lang="es-ES" sz="2800" dirty="0"/>
              <a:t>: Conecta universidades, </a:t>
            </a:r>
            <a:r>
              <a:rPr lang="es-ES" sz="2800" b="1" dirty="0"/>
              <a:t>institutos</a:t>
            </a:r>
            <a:r>
              <a:rPr lang="es-ES" sz="2800" dirty="0"/>
              <a:t>, centros de investigación, empresas y el gobierno.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BABFA15-E0A3-4C4B-8E63-05DAC7890AFA}"/>
              </a:ext>
            </a:extLst>
          </p:cNvPr>
          <p:cNvSpPr/>
          <p:nvPr/>
        </p:nvSpPr>
        <p:spPr>
          <a:xfrm>
            <a:off x="452285" y="3672714"/>
            <a:ext cx="115529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00B0F0"/>
                </a:solidFill>
              </a:rPr>
              <a:t>✅ Ventajas de su existencia: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800" dirty="0"/>
              <a:t>Fomenta el desarrollo de la ciencia y tecnología peruana.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800" dirty="0"/>
              <a:t>Da oportunidades de financiamiento a investigadores.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800" dirty="0"/>
              <a:t>Contribuye a resolver problemas sociales y económicos mediante la investigación.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800" dirty="0"/>
              <a:t>Promueve la innovación y la transferencia tecnológica.</a:t>
            </a:r>
          </a:p>
        </p:txBody>
      </p:sp>
    </p:spTree>
    <p:extLst>
      <p:ext uri="{BB962C8B-B14F-4D97-AF65-F5344CB8AC3E}">
        <p14:creationId xmlns:p14="http://schemas.microsoft.com/office/powerpoint/2010/main" val="326939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9C513F5-D874-4CF2-883E-A389F152F1E0}"/>
              </a:ext>
            </a:extLst>
          </p:cNvPr>
          <p:cNvSpPr/>
          <p:nvPr/>
        </p:nvSpPr>
        <p:spPr>
          <a:xfrm>
            <a:off x="1067053" y="207831"/>
            <a:ext cx="788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/>
              <a:t>🌐 </a:t>
            </a:r>
            <a:r>
              <a:rPr lang="es-ES" sz="3200" b="1" dirty="0"/>
              <a:t>Plataformas y páginas web del CONCYTEC</a:t>
            </a:r>
            <a:endParaRPr lang="es-ES"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A0DECB-C673-4F62-945F-DAD83E93A2C2}"/>
              </a:ext>
            </a:extLst>
          </p:cNvPr>
          <p:cNvSpPr/>
          <p:nvPr/>
        </p:nvSpPr>
        <p:spPr>
          <a:xfrm>
            <a:off x="486696" y="1139079"/>
            <a:ext cx="11533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1. 🔗 [CTI Vitae (</a:t>
            </a:r>
            <a:r>
              <a:rPr lang="es-ES" sz="2000" b="1" dirty="0">
                <a:hlinkClick r:id="rId2"/>
              </a:rPr>
              <a:t>https://ctivitae.concytec.gob.pe</a:t>
            </a:r>
            <a:r>
              <a:rPr lang="es-ES" sz="2000" b="1" dirty="0"/>
              <a:t> 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/>
              <a:t>Función:</a:t>
            </a:r>
            <a:r>
              <a:rPr lang="es-ES" sz="2000" dirty="0"/>
              <a:t> Registro del currículo de los investigadores peruanos.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/>
              <a:t>Uso:</a:t>
            </a:r>
            <a:r>
              <a:rPr lang="es-ES" sz="2000" dirty="0"/>
              <a:t> Permite a los investigadores mantener actualizada su trayectoria académica, publicaciones, experiencia laboral,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/>
              <a:t>Importancia:</a:t>
            </a:r>
            <a:r>
              <a:rPr lang="es-ES" sz="2000" dirty="0"/>
              <a:t> Es base para la </a:t>
            </a:r>
            <a:r>
              <a:rPr lang="es-ES" sz="2000" b="1" dirty="0"/>
              <a:t>clasificación en el RENACYT</a:t>
            </a:r>
            <a:r>
              <a:rPr lang="es-ES" sz="2000" dirty="0"/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2E1F11-E180-4D8C-BD9B-36457DFDDA0B}"/>
              </a:ext>
            </a:extLst>
          </p:cNvPr>
          <p:cNvSpPr/>
          <p:nvPr/>
        </p:nvSpPr>
        <p:spPr>
          <a:xfrm>
            <a:off x="553062" y="3033652"/>
            <a:ext cx="11400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2. 🔗 [RENACYT (</a:t>
            </a:r>
            <a:r>
              <a:rPr lang="es-ES" sz="2000" b="1" dirty="0">
                <a:hlinkClick r:id="rId3"/>
              </a:rPr>
              <a:t>https://renacyt.concytec.gob.pe</a:t>
            </a:r>
            <a:r>
              <a:rPr lang="es-ES" sz="2000" b="1" dirty="0"/>
              <a:t> ]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/>
              <a:t>Función:</a:t>
            </a:r>
            <a:r>
              <a:rPr lang="es-ES" sz="2000" dirty="0"/>
              <a:t> Registro Nacional de Ciencia, Tecnología e Innovación Tecnológica.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/>
              <a:t>Uso:</a:t>
            </a:r>
            <a:r>
              <a:rPr lang="es-ES" sz="2000" dirty="0"/>
              <a:t> Plataforma donde los investigadores son clasificados según su producción científica.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/>
              <a:t>Importancia:</a:t>
            </a:r>
            <a:r>
              <a:rPr lang="es-ES" sz="2000" dirty="0"/>
              <a:t> Determina el nivel y categoría del investigador en Perú.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031C72-AE08-4844-BF13-C85D7CD132C3}"/>
              </a:ext>
            </a:extLst>
          </p:cNvPr>
          <p:cNvSpPr/>
          <p:nvPr/>
        </p:nvSpPr>
        <p:spPr>
          <a:xfrm>
            <a:off x="646086" y="4620448"/>
            <a:ext cx="1121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3. 🔗 ¿Qué es VINCÚLATE? (</a:t>
            </a:r>
            <a:r>
              <a:rPr lang="es-ES" sz="2000" b="1" dirty="0">
                <a:hlinkClick r:id="rId4"/>
              </a:rPr>
              <a:t>https://vinculate.concytec.gob.pe</a:t>
            </a:r>
            <a:r>
              <a:rPr lang="es-ES" sz="2000" b="1" dirty="0"/>
              <a:t> ]</a:t>
            </a:r>
          </a:p>
          <a:p>
            <a:pPr algn="just"/>
            <a:r>
              <a:rPr lang="es-ES" sz="2000" b="1" dirty="0"/>
              <a:t>VINCÚLATE</a:t>
            </a:r>
            <a:r>
              <a:rPr lang="es-ES" sz="2000" dirty="0"/>
              <a:t> es una plataforma digital del CONCYTEC que forma parte del ecosistema de Ciencia, Tecnología e Innovación (CTI) del Perú, y está orientada a </a:t>
            </a:r>
            <a:r>
              <a:rPr lang="es-ES" sz="2000" b="1" dirty="0"/>
              <a:t>facilitar el contacto entre la oferta científica y tecnológica</a:t>
            </a:r>
            <a:r>
              <a:rPr lang="es-ES" sz="2000" dirty="0"/>
              <a:t> (como investigadores, centros de investigación, universidades e institutos) y </a:t>
            </a:r>
            <a:r>
              <a:rPr lang="es-ES" sz="2000" b="1" dirty="0"/>
              <a:t>la demanda del sector productivo</a:t>
            </a:r>
            <a:r>
              <a:rPr lang="es-ES" sz="2000" dirty="0"/>
              <a:t> (como empresas, instituciones públicas, etc.).</a:t>
            </a:r>
          </a:p>
        </p:txBody>
      </p:sp>
    </p:spTree>
    <p:extLst>
      <p:ext uri="{BB962C8B-B14F-4D97-AF65-F5344CB8AC3E}">
        <p14:creationId xmlns:p14="http://schemas.microsoft.com/office/powerpoint/2010/main" val="172545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45DE61-D97C-4668-A49D-E2643E21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0" b="53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ABA3544-2C35-402F-9E53-74262E630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6" b="55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6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7D3AA6-03A4-4FDD-93E1-81C3745F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0" b="53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2636F2-3FE4-4900-9A42-2CD8E1968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5" b="53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41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526</Words>
  <Application>Microsoft Office PowerPoint</Application>
  <PresentationFormat>Panorámica</PresentationFormat>
  <Paragraphs>45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Microsoft PhagsPa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Waldir Pérez Quispe</dc:creator>
  <cp:lastModifiedBy>Waldir Pérez Quispe</cp:lastModifiedBy>
  <cp:revision>18</cp:revision>
  <dcterms:created xsi:type="dcterms:W3CDTF">2025-07-20T23:52:12Z</dcterms:created>
  <dcterms:modified xsi:type="dcterms:W3CDTF">2025-07-21T23:40:52Z</dcterms:modified>
</cp:coreProperties>
</file>